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1" r:id="rId1"/>
  </p:sldMasterIdLst>
  <p:notesMasterIdLst>
    <p:notesMasterId r:id="rId30"/>
  </p:notesMasterIdLst>
  <p:sldIdLst>
    <p:sldId id="310" r:id="rId2"/>
    <p:sldId id="298" r:id="rId3"/>
    <p:sldId id="360" r:id="rId4"/>
    <p:sldId id="313" r:id="rId5"/>
    <p:sldId id="315" r:id="rId6"/>
    <p:sldId id="354" r:id="rId7"/>
    <p:sldId id="364" r:id="rId8"/>
    <p:sldId id="321" r:id="rId9"/>
    <p:sldId id="349" r:id="rId10"/>
    <p:sldId id="365" r:id="rId11"/>
    <p:sldId id="324" r:id="rId12"/>
    <p:sldId id="320" r:id="rId13"/>
    <p:sldId id="290" r:id="rId14"/>
    <p:sldId id="258" r:id="rId15"/>
    <p:sldId id="328" r:id="rId16"/>
    <p:sldId id="341" r:id="rId17"/>
    <p:sldId id="266" r:id="rId18"/>
    <p:sldId id="306" r:id="rId19"/>
    <p:sldId id="367" r:id="rId20"/>
    <p:sldId id="372" r:id="rId21"/>
    <p:sldId id="361" r:id="rId22"/>
    <p:sldId id="327" r:id="rId23"/>
    <p:sldId id="338" r:id="rId24"/>
    <p:sldId id="259" r:id="rId25"/>
    <p:sldId id="373" r:id="rId26"/>
    <p:sldId id="374" r:id="rId27"/>
    <p:sldId id="375" r:id="rId28"/>
    <p:sldId id="363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6" autoAdjust="0"/>
    <p:restoredTop sz="85011" autoAdjust="0"/>
  </p:normalViewPr>
  <p:slideViewPr>
    <p:cSldViewPr>
      <p:cViewPr varScale="1">
        <p:scale>
          <a:sx n="90" d="100"/>
          <a:sy n="90" d="100"/>
        </p:scale>
        <p:origin x="181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3C5E2B60-7B57-811F-DE11-D466BDDCF3F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4D4D17B0-694A-0A07-F8DC-B4F985012A8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443E46B9-1C7E-BA23-4CDA-2E51D6BBC8C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2EF4A120-B924-A093-68D6-4098CDD19E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73734" name="Rectangle 6">
            <a:extLst>
              <a:ext uri="{FF2B5EF4-FFF2-40B4-BE49-F238E27FC236}">
                <a16:creationId xmlns:a16="http://schemas.microsoft.com/office/drawing/2014/main" id="{1B1374F7-2A36-9667-14D7-AD90BDA52A5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3735" name="Rectangle 7">
            <a:extLst>
              <a:ext uri="{FF2B5EF4-FFF2-40B4-BE49-F238E27FC236}">
                <a16:creationId xmlns:a16="http://schemas.microsoft.com/office/drawing/2014/main" id="{B18F116B-1362-7717-4448-0D8B3A9E10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34A762E-9B48-4131-BEED-FD610A20CF8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6D306CB9-0FC1-E073-695C-4F63B5EAA7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3CF69C-7ADD-4A43-B418-8CA8C67A9A90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AA7D9C38-FF39-31C0-708F-03F0AE780C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1C7BF823-F2C1-629D-522A-B944779CE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4A762E-9B48-4131-BEED-FD610A20CF81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6891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0B38AED9-F20D-24B1-A00F-1F5420C07A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6C81DCA6-8684-9E1B-66B0-86E70AE753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2EC84A72-261C-FF94-A67E-A12230FF5F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8665042-3C94-48E5-AB56-661C19F1B4A0}" type="slidenum">
              <a:rPr lang="en-US" altLang="en-US" sz="1200" smtClean="0"/>
              <a:pPr/>
              <a:t>22</a:t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234A6D70-DA98-8AFC-795C-C53BE125DB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54AAEB3-A41D-4711-B882-D0F6956AA237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24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8B54B30-C00B-1892-F2B5-7D11E65666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C14BE206-B65D-DCAA-B36B-54F817BFD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4111D414-669B-F6EC-17C8-0349A8859B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97B27E-5E02-43B7-9059-3EEB7CF7DD5B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25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CBFF5F49-BA1D-B9E8-33BB-2B5A440CFC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E4B94353-A812-4487-754D-3A142CB25B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62B36489-3B61-82FD-5F36-C1BEA07933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CBF25B53-A19B-D90A-F779-2970EE6E2C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A7956B3D-9B1A-858A-2E80-8B38AFE0E1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075477-50C8-4088-BE64-267D32C4B83B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26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11BEC3C7-9C8C-B2B2-B055-A8C02E993F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ECCC5B-F450-49C7-83FA-267D93D387B6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BC0CAAE2-5266-6891-1349-420AAB6D4A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D50CE0CB-7929-E0CC-C22F-08F62F1465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E90EA68D-0D65-FF46-91D9-5DF9693EB1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CA97E8-C550-4803-97D1-C24A27578846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36D9CEA8-29BA-5C84-F66A-254344CAF3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9449120-90C9-A662-1B5A-2833675CD0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9A0E1AF2-C726-691F-B7A9-73EF019DB1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F09C26B1-19BE-3720-713B-2AB0DD9643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A73BBEE5-7A7B-A750-9C11-33A3C7D48C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4670DF-C0BE-4812-B1CE-82AE9BE501EE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5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962B0AA2-C535-4BD6-BA0D-10762F10AA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1E97A4B9-7594-E518-2AB3-4FC1D4E59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AFFD441B-3149-0208-66AC-ACA37C39C8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94C5F17-73E5-4592-86F4-931C6254282D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610EC32B-0D87-7167-523A-74CEAD260F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53B3B0-E7D3-41A4-8BFA-CF577FBDB53C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035AC206-A87C-D655-33CD-B59C747FFC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FA52621-E142-C510-0056-DA7F9E2FE3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8B35FD48-3760-EBB6-CDD4-B3395C95B2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41D78B1-9CD9-4754-B873-758E68FB1890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14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5EE8AF3B-B80C-FFE6-5A64-04C9C1F55D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F518720B-9E3B-102A-EA54-71C8DB5296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134E1816-A900-1C2C-1476-7DD5883B77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72FA77-12F5-4D69-9A5D-E53A6529DA49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A83909B1-BF3D-A0D3-B7E6-617D0E0EAE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5685F0B9-02BF-6D05-D065-568AEB4B3C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48C39BA8-B67B-5733-A70B-4968DDA4C2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73AD3B-368A-4597-AE8A-E94D8E383A05}" type="slidenum">
              <a:rPr kumimoji="0"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18</a:t>
            </a:fld>
            <a:endParaRPr kumimoji="0"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46D2D79D-7CC0-76F7-DAF9-D8DC10FA2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AEB41A69-2C9F-53A1-DC16-ED0E9786B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6DB8D6-FA0C-D308-00E7-97161F5E09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 useBgFill="1">
        <p:nvSpPr>
          <p:cNvPr id="3" name="Rounded Rectangle 10">
            <a:extLst>
              <a:ext uri="{FF2B5EF4-FFF2-40B4-BE49-F238E27FC236}">
                <a16:creationId xmlns:a16="http://schemas.microsoft.com/office/drawing/2014/main" id="{A925D331-36A5-A611-2F09-260BD14EA36D}"/>
              </a:ext>
            </a:extLst>
          </p:cNvPr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68C353-F6C9-7FBA-F1F6-C91430F86F11}"/>
              </a:ext>
            </a:extLst>
          </p:cNvPr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1EC6C-6EA0-0949-9542-D60390453B4C}"/>
              </a:ext>
            </a:extLst>
          </p:cNvPr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308C4B-81DC-6A53-F8F3-F52DDEC88E26}"/>
              </a:ext>
            </a:extLst>
          </p:cNvPr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1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7">
            <a:extLst>
              <a:ext uri="{FF2B5EF4-FFF2-40B4-BE49-F238E27FC236}">
                <a16:creationId xmlns:a16="http://schemas.microsoft.com/office/drawing/2014/main" id="{CD81EAF5-593F-B30B-3142-EA11D2C63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" name="Footer Placeholder 16">
            <a:extLst>
              <a:ext uri="{FF2B5EF4-FFF2-40B4-BE49-F238E27FC236}">
                <a16:creationId xmlns:a16="http://schemas.microsoft.com/office/drawing/2014/main" id="{17BC8622-269C-1322-A68B-D4AF1D8AC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Slide Number Placeholder 28">
            <a:extLst>
              <a:ext uri="{FF2B5EF4-FFF2-40B4-BE49-F238E27FC236}">
                <a16:creationId xmlns:a16="http://schemas.microsoft.com/office/drawing/2014/main" id="{8AFD10E4-61EB-96F8-67DF-5DEBD36BB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CBC54-7A55-4A6E-9796-A158769351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34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24BFABB2-443A-2759-F7FA-34A552DAE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5F784F50-5371-DB63-ABC5-5C20026CF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F5567AB-4455-0F63-1DD9-420067FFC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80B11-3CB4-4E19-9EC0-8063EC4D90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435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1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0518E3A2-0559-4F8A-63AF-68482ED0B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DC5D49F-8EA0-6781-E407-D1277C944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0365EB62-54AC-32EC-D1DE-CF7A7CD2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B3779-C594-405D-8D60-B3EFB1D4D92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0662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2362200"/>
            <a:ext cx="8001000" cy="3733800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D053-C7FD-1650-4992-37ED3A85EB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0400" y="65532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14B80-7688-0288-CD80-93B0E2F4B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36875" y="6529388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A8223-776A-BB08-67BA-AA0F6D530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138" y="63436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E098C-501D-41D5-B931-7094451F452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556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28DB54C2-75D2-B3C4-B7DD-4913CE7D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8896BF-A958-D442-85C8-BD4BA347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E48AFA1-B7B6-D7D9-183F-80A13FF41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95176-13C4-444B-B76B-43072D791FD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5888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0EF98C-096F-791A-C8A0-BC654586CBA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 useBgFill="1">
        <p:nvSpPr>
          <p:cNvPr id="5" name="Rounded Rectangle 10">
            <a:extLst>
              <a:ext uri="{FF2B5EF4-FFF2-40B4-BE49-F238E27FC236}">
                <a16:creationId xmlns:a16="http://schemas.microsoft.com/office/drawing/2014/main" id="{568B3C91-0E87-2354-A55A-A7C9C9A4EFFC}"/>
              </a:ext>
            </a:extLst>
          </p:cNvPr>
          <p:cNvSpPr/>
          <p:nvPr/>
        </p:nvSpPr>
        <p:spPr>
          <a:xfrm>
            <a:off x="65314" y="69756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81F0AB-77B4-CC57-6B67-26A3AF662C51}"/>
              </a:ext>
            </a:extLst>
          </p:cNvPr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90E059-848C-BE3A-B153-F887D3D8800B}"/>
              </a:ext>
            </a:extLst>
          </p:cNvPr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165928-3FA2-D410-D224-62F7F35FF4C8}"/>
              </a:ext>
            </a:extLst>
          </p:cNvPr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1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9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D71C5B4-B226-D09F-4DAD-661375289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E254C70-06B7-1B50-563D-59447B2DD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B761E4-9304-C2AB-1A27-7E501B9AC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D146F-2505-496C-B6E6-C183C97F56A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8500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1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176970E2-15C4-215A-1357-BE5AFA7DE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5430BB8-E03B-495B-CC53-8EEFBD7BF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28C49159-83AE-C4AA-90CF-2B1273F8D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2D7C0-49DC-48AD-BC34-9594EC84F95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882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57270135-0605-43DE-9C2D-2423C40DE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D0E51A12-0339-05E6-8A2E-547563191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3CFB184-FEAE-CC5B-8450-2B33AEA6F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F5E5F-0BE8-4E0E-AC60-F68E6C8CCB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654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937FED3C-188F-E6F1-8420-BEF2BACA1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91CFC8D-1F1C-2666-CA84-C7AFA3D0C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FD86711-E079-C4C7-A6DF-DE8E3CCB9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3D6CB-603B-4389-9FB6-828698419C3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480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>
            <a:extLst>
              <a:ext uri="{FF2B5EF4-FFF2-40B4-BE49-F238E27FC236}">
                <a16:creationId xmlns:a16="http://schemas.microsoft.com/office/drawing/2014/main" id="{2C9B22E5-FA96-8FA7-EB4A-4754F2ADC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F258D2-0F0B-9F9A-948D-ACA05AC94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65D102A4-C30E-269F-4030-55E04655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0CFD8-EED6-4D52-AB83-3E291B25F85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6567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8D62D5-8C6C-B6D2-34E0-972C81B29D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 useBgFill="1">
        <p:nvSpPr>
          <p:cNvPr id="5" name="Rounded Rectangle 10">
            <a:extLst>
              <a:ext uri="{FF2B5EF4-FFF2-40B4-BE49-F238E27FC236}">
                <a16:creationId xmlns:a16="http://schemas.microsoft.com/office/drawing/2014/main" id="{F11A66DE-2FE0-E549-550B-74B067639CC9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7A67101-ABF9-C8DA-CF32-C54636FD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0F6A3E27-7596-6F35-4C19-89B880A9B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7C2291D-BAAC-4899-B1FA-CE929F489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464A3-6F24-49A4-9A21-E07290C68A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573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B45A21-7814-E478-666F-532A88C37FFB}"/>
              </a:ext>
            </a:extLst>
          </p:cNvPr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AFD532-6AD2-C449-0EA8-AC756C35D74D}"/>
              </a:ext>
            </a:extLst>
          </p:cNvPr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8A7D31-28ED-A719-D29F-7B4079C687BF}"/>
              </a:ext>
            </a:extLst>
          </p:cNvPr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66676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2E776F4D-9DC8-191B-CA0B-7F945D42D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4885777A-FE10-8CFB-72B4-061772895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FDF051CD-FA7A-7BBC-F205-50158C143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20E46-8369-4F81-9A34-8FD7802D864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1586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77DE531-CCA2-DD72-E95B-3C616C1C58B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 useBgFill="1">
        <p:nvSpPr>
          <p:cNvPr id="8" name="Rounded Rectangle 7">
            <a:extLst>
              <a:ext uri="{FF2B5EF4-FFF2-40B4-BE49-F238E27FC236}">
                <a16:creationId xmlns:a16="http://schemas.microsoft.com/office/drawing/2014/main" id="{B6678B13-DE63-23A0-384A-5848F1B28F78}"/>
              </a:ext>
            </a:extLst>
          </p:cNvPr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28" name="Title Placeholder 21">
            <a:extLst>
              <a:ext uri="{FF2B5EF4-FFF2-40B4-BE49-F238E27FC236}">
                <a16:creationId xmlns:a16="http://schemas.microsoft.com/office/drawing/2014/main" id="{D2888BBE-0E60-F5BE-4431-C5F51B0106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12">
            <a:extLst>
              <a:ext uri="{FF2B5EF4-FFF2-40B4-BE49-F238E27FC236}">
                <a16:creationId xmlns:a16="http://schemas.microsoft.com/office/drawing/2014/main" id="{F350902D-6F38-CAA3-A6D9-73C8B59ADB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99CEEF8F-99A1-D8BB-9DA5-3E7173D6AC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648EA4-B287-DC27-6A70-D4FCCDED4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F9A38E5-CAF6-5B69-0327-0497E5BB6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Franklin Gothic Book" panose="020B0503020102020204" pitchFamily="34" charset="0"/>
              </a:defRPr>
            </a:lvl1pPr>
          </a:lstStyle>
          <a:p>
            <a:pPr>
              <a:defRPr/>
            </a:pPr>
            <a:fld id="{12C4EEE2-13E2-428A-A976-2085AF0617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45" r:id="rId2"/>
    <p:sldLayoutId id="2147484453" r:id="rId3"/>
    <p:sldLayoutId id="2147484446" r:id="rId4"/>
    <p:sldLayoutId id="2147484447" r:id="rId5"/>
    <p:sldLayoutId id="2147484448" r:id="rId6"/>
    <p:sldLayoutId id="2147484449" r:id="rId7"/>
    <p:sldLayoutId id="2147484454" r:id="rId8"/>
    <p:sldLayoutId id="2147484455" r:id="rId9"/>
    <p:sldLayoutId id="2147484450" r:id="rId10"/>
    <p:sldLayoutId id="2147484451" r:id="rId11"/>
    <p:sldLayoutId id="214748445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C8DFAA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FF6700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FF6700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zittels.com/wholesale-rooted-liners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12" name="Picture 16" descr="Home_Splash_image">
            <a:extLst>
              <a:ext uri="{FF2B5EF4-FFF2-40B4-BE49-F238E27FC236}">
                <a16:creationId xmlns:a16="http://schemas.microsoft.com/office/drawing/2014/main" id="{698E1EDE-E232-283D-F819-40F452573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1" y="91633"/>
            <a:ext cx="8927939" cy="6705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\\ZITTELSERVER\Documents\Pictures\Geranium Liners\Addl Geranium Liner Pic 032817.jpg">
            <a:extLst>
              <a:ext uri="{FF2B5EF4-FFF2-40B4-BE49-F238E27FC236}">
                <a16:creationId xmlns:a16="http://schemas.microsoft.com/office/drawing/2014/main" id="{C81F49B8-015B-D07D-E31B-BC70C2EBFBA0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76937"/>
            <a:ext cx="5105400" cy="680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A picture containing plant, fence, outdoor, building&#10;&#10;Description automatically generated">
            <a:extLst>
              <a:ext uri="{FF2B5EF4-FFF2-40B4-BE49-F238E27FC236}">
                <a16:creationId xmlns:a16="http://schemas.microsoft.com/office/drawing/2014/main" id="{D54EFABF-33FA-0ED9-6958-07D3601C0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664D3856-C7DA-99EF-610F-180C676F5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B76DEC-7ED1-37C7-4FEE-E2BED5A104F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781" t="402" r="8088" b="-402"/>
          <a:stretch/>
        </p:blipFill>
        <p:spPr>
          <a:xfrm>
            <a:off x="-152400" y="6350"/>
            <a:ext cx="11101388" cy="68516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597F97A-B975-FE74-1A75-B73B13574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8001000" cy="1295400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latin typeface="Arial Black" panose="020B0A04020102020204" pitchFamily="34" charset="0"/>
                <a:cs typeface="Arial" panose="020B0604020202020204" pitchFamily="34" charset="0"/>
              </a:rPr>
              <a:t>Huge Selection of Products</a:t>
            </a:r>
            <a:br>
              <a:rPr lang="en-US" altLang="en-US" b="1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altLang="en-US" sz="3500" b="1" dirty="0">
                <a:latin typeface="Arial Black" panose="020B0A04020102020204" pitchFamily="34" charset="0"/>
                <a:cs typeface="Arial" panose="020B0604020202020204" pitchFamily="34" charset="0"/>
              </a:rPr>
              <a:t>One Stop Shop!</a:t>
            </a:r>
          </a:p>
        </p:txBody>
      </p:sp>
      <p:sp>
        <p:nvSpPr>
          <p:cNvPr id="79877" name="Text Box 5">
            <a:extLst>
              <a:ext uri="{FF2B5EF4-FFF2-40B4-BE49-F238E27FC236}">
                <a16:creationId xmlns:a16="http://schemas.microsoft.com/office/drawing/2014/main" id="{F83C1D1E-8735-6EE3-9763-ED2063E69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01775"/>
            <a:ext cx="7543800" cy="5139869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NE Supplier with over 1,600 varieties/1875 items: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Offering BFP,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Dummen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, Syngenta, Danzinger,  Selecta  and other Genetics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Herbs and Spring Plants grown as 30mm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Geraniums offered as: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30 mm (4 wks), 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40 mm (6 wks)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prefinished 4.5” (7 wks)	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Shipping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1-16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Fuchsia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50-14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Elegance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50-12</a:t>
            </a:r>
          </a:p>
          <a:p>
            <a:pPr marL="1371600" lvl="2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Herbs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18	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Tags drop shipped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700" name="Picture 2" descr="A plant in a container&#10;&#10;Description automatically generated with low confidence">
            <a:extLst>
              <a:ext uri="{FF2B5EF4-FFF2-40B4-BE49-F238E27FC236}">
                <a16:creationId xmlns:a16="http://schemas.microsoft.com/office/drawing/2014/main" id="{DC51FC9C-B4E0-892F-7869-CC9D44146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" r="19424" b="15614"/>
          <a:stretch>
            <a:fillRect/>
          </a:stretch>
        </p:blipFill>
        <p:spPr bwMode="auto">
          <a:xfrm>
            <a:off x="6248400" y="3810000"/>
            <a:ext cx="2286000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700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67EBE36-B78A-1374-FBDD-7F5C3050FC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4582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500" b="1" dirty="0">
                <a:latin typeface="Arial Black" panose="020B0A04020102020204" pitchFamily="34" charset="0"/>
                <a:cs typeface="Arial" panose="020B0604020202020204" pitchFamily="34" charset="0"/>
              </a:rPr>
              <a:t>Geraniums 17 Strip </a:t>
            </a:r>
            <a:br>
              <a:rPr lang="en-US" altLang="en-US" sz="4500" dirty="0"/>
            </a:br>
            <a:endParaRPr lang="en-US" altLang="en-US" sz="2800" dirty="0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894B4BCF-0E43-C7B0-2DFE-B8027F445C21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609600" y="1066800"/>
            <a:ext cx="8001000" cy="5638800"/>
          </a:xfrm>
        </p:spPr>
        <p:txBody>
          <a:bodyPr>
            <a:normAutofit/>
          </a:bodyPr>
          <a:lstStyle/>
          <a:p>
            <a:pPr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Grown in 40 mm Elle</a:t>
            </a:r>
          </a:p>
          <a:p>
            <a:pPr lvl="1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Faster to Finish and allows customers to open greenhouse later</a:t>
            </a:r>
          </a:p>
          <a:p>
            <a:pPr marL="662940" lvl="1" indent="-3429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6 weeks grow time</a:t>
            </a:r>
          </a:p>
          <a:p>
            <a:pPr marL="662940" lvl="1" indent="-3429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17 plants per strip allows spacing for greater aeration</a:t>
            </a:r>
          </a:p>
          <a:p>
            <a:pPr marL="662940" lvl="1" indent="-3429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Minimum 34 per variety</a:t>
            </a:r>
          </a:p>
          <a:p>
            <a:pPr marL="662940" lvl="1" indent="-3429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Shipped 204 per Fed Ex Box</a:t>
            </a:r>
          </a:p>
          <a:p>
            <a:pPr marL="662940" lvl="1" indent="-3429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68 per RPC (4 strips)</a:t>
            </a:r>
          </a:p>
          <a:p>
            <a:pPr marL="662940" lvl="1" indent="-3429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8660" lvl="1" indent="-3429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152" indent="-4572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152" indent="-4572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152" indent="-4572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152" indent="-457200" eaLnBrk="1" fontAlgn="auto" hangingPunct="1">
              <a:lnSpc>
                <a:spcPct val="80000"/>
              </a:lnSpc>
              <a:spcBef>
                <a:spcPts val="37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Tx/>
              <a:buFont typeface="Wingdings 2" panose="05020102010507070707" pitchFamily="18" charset="2"/>
              <a:buNone/>
              <a:defRPr/>
            </a:pPr>
            <a:endParaRPr lang="en-US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772" name="Picture 5" descr="Elle Pak Brochure 001">
            <a:extLst>
              <a:ext uri="{FF2B5EF4-FFF2-40B4-BE49-F238E27FC236}">
                <a16:creationId xmlns:a16="http://schemas.microsoft.com/office/drawing/2014/main" id="{A0B8CF4B-57B8-26CA-7802-8B45EE130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6" b="3670"/>
          <a:stretch>
            <a:fillRect/>
          </a:stretch>
        </p:blipFill>
        <p:spPr bwMode="auto">
          <a:xfrm>
            <a:off x="762000" y="3429000"/>
            <a:ext cx="72437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plit orient="vert"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1A6B06FD-A91E-A356-E79C-8E6F9C80C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" y="204788"/>
            <a:ext cx="8610600" cy="868362"/>
          </a:xfrm>
        </p:spPr>
        <p:txBody>
          <a:bodyPr/>
          <a:lstStyle/>
          <a:p>
            <a:pPr algn="ctr"/>
            <a:r>
              <a:rPr lang="en-US" altLang="en-US" sz="3800" b="1" dirty="0">
                <a:latin typeface="Arial Black" panose="020B0A04020102020204" pitchFamily="34" charset="0"/>
              </a:rPr>
              <a:t>Geraniums 26 Strip</a:t>
            </a:r>
          </a:p>
        </p:txBody>
      </p:sp>
      <p:pic>
        <p:nvPicPr>
          <p:cNvPr id="34819" name="Picture 2" descr="\\ZITTELSERVER\Documents\Pictures\2018  Liner pictures\0409180821b.jpg">
            <a:extLst>
              <a:ext uri="{FF2B5EF4-FFF2-40B4-BE49-F238E27FC236}">
                <a16:creationId xmlns:a16="http://schemas.microsoft.com/office/drawing/2014/main" id="{2F1EE332-930A-E94C-145B-9DAA80773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1" b="24139"/>
          <a:stretch>
            <a:fillRect/>
          </a:stretch>
        </p:blipFill>
        <p:spPr bwMode="auto">
          <a:xfrm>
            <a:off x="76200" y="4152900"/>
            <a:ext cx="71770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Rectangle 1">
            <a:extLst>
              <a:ext uri="{FF2B5EF4-FFF2-40B4-BE49-F238E27FC236}">
                <a16:creationId xmlns:a16="http://schemas.microsoft.com/office/drawing/2014/main" id="{02FC0755-0218-8B61-748B-DD2DBBF2D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9513"/>
            <a:ext cx="6553200" cy="229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661988" indent="-34290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C8DFAA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FF6700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Grown in 30 mm Elle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4 weeks Grow Time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26 plants per strip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Minimum 26 per variety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Shipped 312 per Fed Ex Box 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104 per truck tray (4 strips)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821" name="Picture 2" descr="A picture containing text, outdoor, plant, flower&#10;&#10;Description automatically generated">
            <a:extLst>
              <a:ext uri="{FF2B5EF4-FFF2-40B4-BE49-F238E27FC236}">
                <a16:creationId xmlns:a16="http://schemas.microsoft.com/office/drawing/2014/main" id="{FF6CA030-43FB-5C87-9172-81EB2631A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0" r="5086" b="16383"/>
          <a:stretch>
            <a:fillRect/>
          </a:stretch>
        </p:blipFill>
        <p:spPr bwMode="auto">
          <a:xfrm>
            <a:off x="4687888" y="1428750"/>
            <a:ext cx="4267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2EE37D4D-B8C9-156D-7277-677141340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477962"/>
          </a:xfrm>
        </p:spPr>
        <p:txBody>
          <a:bodyPr/>
          <a:lstStyle/>
          <a:p>
            <a:pPr algn="ctr"/>
            <a:r>
              <a:rPr lang="en-US" altLang="en-US" b="1" dirty="0">
                <a:latin typeface="Arial Black" panose="020B0A04020102020204" pitchFamily="34" charset="0"/>
              </a:rPr>
              <a:t>Regal Geraniums</a:t>
            </a:r>
            <a:br>
              <a:rPr lang="en-US" altLang="en-US" b="1" dirty="0">
                <a:latin typeface="Arial Black" panose="020B0A04020102020204" pitchFamily="34" charset="0"/>
              </a:rPr>
            </a:br>
            <a:r>
              <a:rPr lang="en-US" altLang="en-US" b="1" dirty="0">
                <a:latin typeface="Arial Black" panose="020B0A04020102020204" pitchFamily="34" charset="0"/>
              </a:rPr>
              <a:t>Martha Washington</a:t>
            </a: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4BAB9D08-0B1B-C180-74C1-B346EDFED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828800"/>
            <a:ext cx="662940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661988" indent="-34290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C8DFAA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FF6700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375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Regal Geraniums - Available week 50-12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Grown in 50 mm Elle 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Pinched and pre-cooled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12 week crop time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32 per tray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128 per box</a:t>
            </a:r>
          </a:p>
        </p:txBody>
      </p:sp>
      <p:pic>
        <p:nvPicPr>
          <p:cNvPr id="35844" name="Picture 2" descr="A picture containing flower, outdoor, annual plant, flowerpot&#10;&#10;Description automatically generated">
            <a:extLst>
              <a:ext uri="{FF2B5EF4-FFF2-40B4-BE49-F238E27FC236}">
                <a16:creationId xmlns:a16="http://schemas.microsoft.com/office/drawing/2014/main" id="{F5366393-48EE-6398-20DC-14FE09BFB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5" t="25842" b="7864"/>
          <a:stretch>
            <a:fillRect/>
          </a:stretch>
        </p:blipFill>
        <p:spPr bwMode="auto">
          <a:xfrm>
            <a:off x="4554538" y="2695575"/>
            <a:ext cx="3827462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8E3184B-18CE-79B2-6A5F-E5E5FDB6E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44475"/>
            <a:ext cx="8839200" cy="9906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Spring Garden Plants 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6A5428E-5B46-D438-E172-4B1AF5C3B9D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82296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Grown in 30 mm Elle </a:t>
            </a:r>
          </a:p>
          <a:p>
            <a:pPr marL="776288" lvl="1" indent="-457200" eaLnBrk="1" hangingPunct="1">
              <a:lnSpc>
                <a:spcPct val="8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Smaller minimums – only 26 per variety</a:t>
            </a:r>
          </a:p>
          <a:p>
            <a:pPr marL="776288" lvl="1" indent="-457200" eaLnBrk="1" hangingPunct="1">
              <a:lnSpc>
                <a:spcPct val="8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Quick to finish</a:t>
            </a:r>
          </a:p>
          <a:p>
            <a:pPr marL="776288" lvl="1" indent="-457200" eaLnBrk="1" hangingPunct="1">
              <a:lnSpc>
                <a:spcPct val="8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Mix and Match 18 strips of 26 plants in one box</a:t>
            </a:r>
          </a:p>
          <a:p>
            <a:pPr marL="776288" lvl="1" indent="-457200" eaLnBrk="1" hangingPunct="1">
              <a:lnSpc>
                <a:spcPct val="8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468 plants per box</a:t>
            </a:r>
          </a:p>
          <a:p>
            <a:pPr marL="776288" lvl="1" indent="-457200" eaLnBrk="1" hangingPunct="1">
              <a:lnSpc>
                <a:spcPct val="80000"/>
              </a:lnSpc>
              <a:buClrTx/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Can mix and match w/ geraniums &amp; fuchsia</a:t>
            </a:r>
          </a:p>
        </p:txBody>
      </p:sp>
      <p:pic>
        <p:nvPicPr>
          <p:cNvPr id="36868" name="Picture 2" descr="\\ZITTELSERVER\Documents\Pictures\2018  Liner pictures\0409180829a.jpg">
            <a:extLst>
              <a:ext uri="{FF2B5EF4-FFF2-40B4-BE49-F238E27FC236}">
                <a16:creationId xmlns:a16="http://schemas.microsoft.com/office/drawing/2014/main" id="{4A82E2F8-34BA-D6FA-ABF8-3E378180E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8" y="4200525"/>
            <a:ext cx="5973762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>
            <a:extLst>
              <a:ext uri="{FF2B5EF4-FFF2-40B4-BE49-F238E27FC236}">
                <a16:creationId xmlns:a16="http://schemas.microsoft.com/office/drawing/2014/main" id="{CD05E536-EEC3-E948-6D05-46B8DAB0F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algn="ctr" eaLnBrk="1" hangingPunct="1"/>
            <a:r>
              <a:rPr lang="en-US" altLang="en-US" sz="6000" b="1" dirty="0">
                <a:latin typeface="Arial Black" panose="020B0A04020102020204" pitchFamily="34" charset="0"/>
                <a:cs typeface="Arial" panose="020B0604020202020204" pitchFamily="34" charset="0"/>
              </a:rPr>
              <a:t>Fuchsia</a:t>
            </a:r>
          </a:p>
        </p:txBody>
      </p:sp>
      <p:sp>
        <p:nvSpPr>
          <p:cNvPr id="38915" name="Text Box 6">
            <a:extLst>
              <a:ext uri="{FF2B5EF4-FFF2-40B4-BE49-F238E27FC236}">
                <a16:creationId xmlns:a16="http://schemas.microsoft.com/office/drawing/2014/main" id="{D428B735-D270-A316-5C0C-49FC9961A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725" y="2708275"/>
            <a:ext cx="184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C8DFAA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FF6700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38916" name="Text Box 7">
            <a:extLst>
              <a:ext uri="{FF2B5EF4-FFF2-40B4-BE49-F238E27FC236}">
                <a16:creationId xmlns:a16="http://schemas.microsoft.com/office/drawing/2014/main" id="{231A4C73-0978-6ED1-5FF7-8E9A4FD39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042988"/>
            <a:ext cx="81534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>
              <a:spcBef>
                <a:spcPts val="375"/>
              </a:spcBef>
              <a:buClr>
                <a:srgbClr val="C8DFAA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FF6700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Grown in 40 mm Elle 17 plants per strip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Double Pinched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Quick to finish - suggest for Mother’s Day Finish: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4 per 10” pot if planted in February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5 per 10” pot if planted in March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Low Minimums 17 per variety, 312 per box</a:t>
            </a:r>
          </a:p>
          <a:p>
            <a:pPr lvl="2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 strips/box</a:t>
            </a:r>
          </a:p>
        </p:txBody>
      </p:sp>
      <p:pic>
        <p:nvPicPr>
          <p:cNvPr id="38917" name="Picture 8" descr="fuchsia elle pots 2007 010">
            <a:extLst>
              <a:ext uri="{FF2B5EF4-FFF2-40B4-BE49-F238E27FC236}">
                <a16:creationId xmlns:a16="http://schemas.microsoft.com/office/drawing/2014/main" id="{A2C77968-1F1C-F3AC-CE89-58081167A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733800"/>
            <a:ext cx="43180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7000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378BE-1BB1-EE4D-CDC9-2FC8896B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Finished Fuchsia Baskets</a:t>
            </a:r>
          </a:p>
        </p:txBody>
      </p:sp>
      <p:pic>
        <p:nvPicPr>
          <p:cNvPr id="3" name="Picture 4" descr="ghse fuchsia">
            <a:extLst>
              <a:ext uri="{FF2B5EF4-FFF2-40B4-BE49-F238E27FC236}">
                <a16:creationId xmlns:a16="http://schemas.microsoft.com/office/drawing/2014/main" id="{05376406-C679-604C-DD62-8E6C63E4A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04" y="1524000"/>
            <a:ext cx="8891791" cy="517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673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027">
            <a:extLst>
              <a:ext uri="{FF2B5EF4-FFF2-40B4-BE49-F238E27FC236}">
                <a16:creationId xmlns:a16="http://schemas.microsoft.com/office/drawing/2014/main" id="{41EBEF92-48C1-A3DC-509D-F979A7D68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77925"/>
            <a:ext cx="81534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C8DFAA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FF6700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 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George  F. Zittel 1896 (</a:t>
            </a:r>
            <a:r>
              <a:rPr lang="en-US" alt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started Farm)         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Amos Zittel 1908</a:t>
            </a:r>
          </a:p>
        </p:txBody>
      </p:sp>
      <p:pic>
        <p:nvPicPr>
          <p:cNvPr id="10243" name="Picture 11" descr="Amos Zittel_Logo_2C_348_K">
            <a:extLst>
              <a:ext uri="{FF2B5EF4-FFF2-40B4-BE49-F238E27FC236}">
                <a16:creationId xmlns:a16="http://schemas.microsoft.com/office/drawing/2014/main" id="{05045CDF-92F2-3993-1AA1-DC8DC2FAE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52400"/>
            <a:ext cx="37703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2">
            <a:extLst>
              <a:ext uri="{FF2B5EF4-FFF2-40B4-BE49-F238E27FC236}">
                <a16:creationId xmlns:a16="http://schemas.microsoft.com/office/drawing/2014/main" id="{04FF5132-8B7D-109E-1506-D75B75B1B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313" y="1519238"/>
            <a:ext cx="64547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575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Perpetua" panose="02020502060401020303" pitchFamily="18" charset="0"/>
              </a:defRPr>
            </a:lvl1pPr>
            <a:lvl2pPr marL="742950" indent="-285750">
              <a:spcBef>
                <a:spcPts val="375"/>
              </a:spcBef>
              <a:buClr>
                <a:schemeClr val="accent2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Perpetua" panose="02020502060401020303" pitchFamily="18" charset="0"/>
              </a:defRPr>
            </a:lvl2pPr>
            <a:lvl3pPr marL="1143000" indent="-228600">
              <a:spcBef>
                <a:spcPts val="375"/>
              </a:spcBef>
              <a:buClr>
                <a:srgbClr val="C8DFAA"/>
              </a:buClr>
              <a:buSzPct val="8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3pPr>
            <a:lvl4pPr marL="1600200" indent="-228600">
              <a:spcBef>
                <a:spcPts val="375"/>
              </a:spcBef>
              <a:buClr>
                <a:srgbClr val="FF6700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4pPr>
            <a:lvl5pPr marL="2057400" indent="-228600">
              <a:spcBef>
                <a:spcPts val="375"/>
              </a:spcBef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F6700"/>
              </a:buClr>
              <a:buChar char="o"/>
              <a:defRPr sz="2000">
                <a:solidFill>
                  <a:schemeClr val="tx1"/>
                </a:solidFill>
                <a:latin typeface="Perpetua" panose="02020502060401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Bill, Kevin, Paul, George, David, Evan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group of 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F2EB85EE-DE23-AD7F-72AD-9F4C2E4D00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6" t="12951" r="11667" b="13750"/>
          <a:stretch/>
        </p:blipFill>
        <p:spPr>
          <a:xfrm>
            <a:off x="381000" y="1828800"/>
            <a:ext cx="7900194" cy="4586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7A470-C5AB-424C-6DBC-B4D2B3F08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/>
          <a:lstStyle/>
          <a:p>
            <a:pPr algn="ctr"/>
            <a:r>
              <a:rPr lang="en-US" sz="5400" dirty="0">
                <a:latin typeface="Arial Black" panose="020B0A04020102020204" pitchFamily="34" charset="0"/>
              </a:rPr>
              <a:t>Begonias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0EDE9-331C-E94D-C47C-D490B06B510F}"/>
              </a:ext>
            </a:extLst>
          </p:cNvPr>
          <p:cNvSpPr txBox="1"/>
          <p:nvPr/>
        </p:nvSpPr>
        <p:spPr>
          <a:xfrm>
            <a:off x="838200" y="1547046"/>
            <a:ext cx="8763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Grown in 40 mm Elle 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5-6 weeks Grow Time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17 plants per tray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Plants are grown under LED’s during whole </a:t>
            </a:r>
          </a:p>
          <a:p>
            <a:pPr lvl="1" eaLnBrk="1" hangingPunct="1">
              <a:lnSpc>
                <a:spcPct val="80000"/>
              </a:lnSpc>
              <a:buClrTx/>
              <a:buSzTx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 liner cycle to cut down on blanks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Minimum 34 per variety (2 trays)</a:t>
            </a:r>
          </a:p>
          <a:p>
            <a:pPr lvl="1" eaLnBrk="1" hangingPunct="1">
              <a:lnSpc>
                <a:spcPct val="8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12 trays/box</a:t>
            </a:r>
          </a:p>
        </p:txBody>
      </p:sp>
      <p:pic>
        <p:nvPicPr>
          <p:cNvPr id="7" name="Picture 6" descr="A group of plants in a greenhouse&#10;&#10;AI-generated content may be incorrect.">
            <a:extLst>
              <a:ext uri="{FF2B5EF4-FFF2-40B4-BE49-F238E27FC236}">
                <a16:creationId xmlns:a16="http://schemas.microsoft.com/office/drawing/2014/main" id="{FC9D4C1A-9454-37E8-7798-42A754D6A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47"/>
          <a:stretch>
            <a:fillRect/>
          </a:stretch>
        </p:blipFill>
        <p:spPr>
          <a:xfrm>
            <a:off x="6553200" y="2133600"/>
            <a:ext cx="2133600" cy="4351099"/>
          </a:xfrm>
          <a:prstGeom prst="rect">
            <a:avLst/>
          </a:prstGeom>
        </p:spPr>
      </p:pic>
      <p:pic>
        <p:nvPicPr>
          <p:cNvPr id="9" name="Picture 8" descr="A hand holding a plant&#10;&#10;AI-generated content may be incorrect.">
            <a:extLst>
              <a:ext uri="{FF2B5EF4-FFF2-40B4-BE49-F238E27FC236}">
                <a16:creationId xmlns:a16="http://schemas.microsoft.com/office/drawing/2014/main" id="{7E90CB72-937D-A193-D52D-8804A5BDDC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28" y="3683586"/>
            <a:ext cx="2257829" cy="301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12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8" name="TextBox 1">
            <a:extLst>
              <a:ext uri="{FF2B5EF4-FFF2-40B4-BE49-F238E27FC236}">
                <a16:creationId xmlns:a16="http://schemas.microsoft.com/office/drawing/2014/main" id="{B8DC1A3F-DAB3-870E-76C5-400AF85E2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0"/>
            <a:ext cx="3124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dirty="0"/>
              <a:t>Herbs 2026-2027 </a:t>
            </a:r>
          </a:p>
          <a:p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85E4C8-6617-6D80-70DE-1123C3AE9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0265"/>
            <a:ext cx="9144000" cy="618722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5FC9D53E-693C-5B8B-B3FB-852BB1773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41987" name="Content Placeholder 5" descr="A picture containing outdoor, herb, houseplant, plant&#10;&#10;Description automatically generated">
            <a:extLst>
              <a:ext uri="{FF2B5EF4-FFF2-40B4-BE49-F238E27FC236}">
                <a16:creationId xmlns:a16="http://schemas.microsoft.com/office/drawing/2014/main" id="{357E1D3D-19A4-1267-5BE1-B79DA886F42E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3"/>
          <a:stretch>
            <a:fillRect/>
          </a:stretch>
        </p:blipFill>
        <p:spPr>
          <a:xfrm>
            <a:off x="-76200" y="-57150"/>
            <a:ext cx="9296400" cy="683895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69B48635-EFB2-7C7A-A948-2365EB5EF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82550"/>
            <a:ext cx="7772400" cy="984250"/>
          </a:xfrm>
        </p:spPr>
        <p:txBody>
          <a:bodyPr/>
          <a:lstStyle/>
          <a:p>
            <a:pPr algn="ctr"/>
            <a:r>
              <a:rPr lang="en-US" altLang="en-US" b="1" dirty="0">
                <a:latin typeface="Arial Black" panose="020B0A04020102020204" pitchFamily="34" charset="0"/>
                <a:cs typeface="Arial" panose="020B0604020202020204" pitchFamily="34" charset="0"/>
              </a:rPr>
              <a:t>Shipping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6EDC3B-B308-4F87-F073-356CD0156DBD}"/>
              </a:ext>
            </a:extLst>
          </p:cNvPr>
          <p:cNvSpPr txBox="1"/>
          <p:nvPr/>
        </p:nvSpPr>
        <p:spPr>
          <a:xfrm>
            <a:off x="512763" y="1066800"/>
            <a:ext cx="8610600" cy="541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Fed Ex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Careful to watch weather –often call customer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Full Box - 18 Strips Vegetative-Shorter product </a:t>
            </a:r>
          </a:p>
          <a:p>
            <a:pPr eaLnBrk="1" hangingPunct="1"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		      12 strips Geraniums–Taller product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½ Box available – 9 strips shorter and 6 if taller</a:t>
            </a:r>
          </a:p>
          <a:p>
            <a:pPr eaLnBrk="1" hangingPunct="1"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Grower Truck 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Rack or open stackable RPC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 real minimums if on the route and customer is flexible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Cross dock or drop at central location</a:t>
            </a:r>
          </a:p>
          <a:p>
            <a:pPr eaLnBrk="1" hangingPunct="1"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Truck– Palletized and heat protected (i.e. ADP)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Tags Dropped Shipped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4C48E5-2431-BF32-2FE5-EB90F567A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9AEC0524-00D4-7F03-AB6A-BD798FD52A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10600" cy="762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en-US" altLang="en-US" sz="4100" dirty="0"/>
            </a:br>
            <a:r>
              <a:rPr lang="en-US" altLang="en-US" sz="4400" dirty="0">
                <a:latin typeface="Arial Black" panose="020B0A04020102020204" pitchFamily="34" charset="0"/>
                <a:cs typeface="Arial" panose="020B0604020202020204" pitchFamily="34" charset="0"/>
              </a:rPr>
              <a:t>Mix &amp; Match with 26 &amp; 17’s</a:t>
            </a:r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BA81B286-4518-364D-5B39-46EB7FB2B929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609600" y="1066800"/>
            <a:ext cx="7924800" cy="26670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6” high sleeve-Packed 12 sleeves to a box</a:t>
            </a:r>
          </a:p>
          <a:p>
            <a:pPr marL="320040" lvl="1" indent="0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None/>
              <a:defRPr/>
            </a:pP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4” high sleeves-Packed 18 sleeves to a box</a:t>
            </a:r>
          </a:p>
          <a:p>
            <a:pPr marL="548640" lvl="1" eaLnBrk="1" fontAlgn="auto" hangingPunct="1">
              <a:spcBef>
                <a:spcPts val="37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Can Mix and match 26 and 17</a:t>
            </a:r>
            <a:endParaRPr lang="en-US" alt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83CF44-36B8-F15D-71B8-5A955A968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24" y="3048000"/>
            <a:ext cx="6197752" cy="323445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071603-68FA-CED9-9633-B8F2A2CA6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6" b="3142"/>
          <a:stretch>
            <a:fillRect/>
          </a:stretch>
        </p:blipFill>
        <p:spPr>
          <a:xfrm>
            <a:off x="76201" y="1028700"/>
            <a:ext cx="9067800" cy="480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63F8B9-F4D1-6200-3C1A-4D8C71517117}"/>
              </a:ext>
            </a:extLst>
          </p:cNvPr>
          <p:cNvSpPr txBox="1"/>
          <p:nvPr/>
        </p:nvSpPr>
        <p:spPr>
          <a:xfrm>
            <a:off x="3270393" y="457200"/>
            <a:ext cx="2603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2027 Truck Routes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9F001-C09B-071D-F2F7-A909AB3AC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3C0640-FEDC-7B78-A0E2-EB3B1CA120F3}"/>
              </a:ext>
            </a:extLst>
          </p:cNvPr>
          <p:cNvGraphicFramePr>
            <a:graphicFrameLocks noGrp="1"/>
          </p:cNvGraphicFramePr>
          <p:nvPr/>
        </p:nvGraphicFramePr>
        <p:xfrm>
          <a:off x="228600" y="239221"/>
          <a:ext cx="8991600" cy="6095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3916">
                  <a:extLst>
                    <a:ext uri="{9D8B030D-6E8A-4147-A177-3AD203B41FA5}">
                      <a16:colId xmlns:a16="http://schemas.microsoft.com/office/drawing/2014/main" val="2356251625"/>
                    </a:ext>
                  </a:extLst>
                </a:gridCol>
                <a:gridCol w="882611">
                  <a:extLst>
                    <a:ext uri="{9D8B030D-6E8A-4147-A177-3AD203B41FA5}">
                      <a16:colId xmlns:a16="http://schemas.microsoft.com/office/drawing/2014/main" val="2755682258"/>
                    </a:ext>
                  </a:extLst>
                </a:gridCol>
                <a:gridCol w="882611">
                  <a:extLst>
                    <a:ext uri="{9D8B030D-6E8A-4147-A177-3AD203B41FA5}">
                      <a16:colId xmlns:a16="http://schemas.microsoft.com/office/drawing/2014/main" val="1580356342"/>
                    </a:ext>
                  </a:extLst>
                </a:gridCol>
                <a:gridCol w="882611">
                  <a:extLst>
                    <a:ext uri="{9D8B030D-6E8A-4147-A177-3AD203B41FA5}">
                      <a16:colId xmlns:a16="http://schemas.microsoft.com/office/drawing/2014/main" val="3771213341"/>
                    </a:ext>
                  </a:extLst>
                </a:gridCol>
                <a:gridCol w="1310126">
                  <a:extLst>
                    <a:ext uri="{9D8B030D-6E8A-4147-A177-3AD203B41FA5}">
                      <a16:colId xmlns:a16="http://schemas.microsoft.com/office/drawing/2014/main" val="193593527"/>
                    </a:ext>
                  </a:extLst>
                </a:gridCol>
                <a:gridCol w="1503197">
                  <a:extLst>
                    <a:ext uri="{9D8B030D-6E8A-4147-A177-3AD203B41FA5}">
                      <a16:colId xmlns:a16="http://schemas.microsoft.com/office/drawing/2014/main" val="3601150763"/>
                    </a:ext>
                  </a:extLst>
                </a:gridCol>
                <a:gridCol w="2206528">
                  <a:extLst>
                    <a:ext uri="{9D8B030D-6E8A-4147-A177-3AD203B41FA5}">
                      <a16:colId xmlns:a16="http://schemas.microsoft.com/office/drawing/2014/main" val="1314461538"/>
                    </a:ext>
                  </a:extLst>
                </a:gridCol>
              </a:tblGrid>
              <a:tr h="267126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2027  Truck rate chart based on miles and quantity of trays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61289572"/>
                  </a:ext>
                </a:extLst>
              </a:tr>
              <a:tr h="267126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17562106"/>
                  </a:ext>
                </a:extLst>
              </a:tr>
              <a:tr h="2671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26/17 strips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miles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min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36-250 trays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250-500 trays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&gt;500   trays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65753008"/>
                  </a:ext>
                </a:extLst>
              </a:tr>
              <a:tr h="2671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zone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0-35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90901677"/>
                  </a:ext>
                </a:extLst>
              </a:tr>
              <a:tr h="2671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zone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35-170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50     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$1.50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19287372"/>
                  </a:ext>
                </a:extLst>
              </a:tr>
              <a:tr h="2671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zone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171-400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60     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$1.75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$1.50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$1.25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07147304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zone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401-600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70     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$2.00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$1.75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$1.50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34122750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zone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&gt;600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80     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$2.25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$2.00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$1.75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36292239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12301246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 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34500722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50 and 32 tray = 3x the chart above.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14324575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sz="1400" u="none" strike="noStrike">
                          <a:effectLst/>
                        </a:rPr>
                        <a:t>Trixi, Mixmaster and Regals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58353307"/>
                  </a:ext>
                </a:extLst>
              </a:tr>
              <a:tr h="28554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50/32 trays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miles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min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36-250 trays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250-500 trays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&gt;500   trays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59463359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zone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0-35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0      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58168465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zone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35-170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$4.50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$3.75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$3.00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95880326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zone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171-400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$5.25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$4.50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$3.75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59330722"/>
                  </a:ext>
                </a:extLst>
              </a:tr>
              <a:tr h="4955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zone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401-600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$6.00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$5.25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$4.50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88005579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zone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&gt;600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0      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$6.75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$6.00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$5.25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00948648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81374658"/>
                  </a:ext>
                </a:extLst>
              </a:tr>
              <a:tr h="285548"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72831417"/>
                  </a:ext>
                </a:extLst>
              </a:tr>
              <a:tr h="285548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This is tentative but hopefully the basis for our truck rates. 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66899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968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99EC90-2797-234E-BCC2-55A8F42740A6}"/>
              </a:ext>
            </a:extLst>
          </p:cNvPr>
          <p:cNvSpPr txBox="1"/>
          <p:nvPr/>
        </p:nvSpPr>
        <p:spPr>
          <a:xfrm>
            <a:off x="76200" y="3459480"/>
            <a:ext cx="89269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Catalog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Add/Drop 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Flyer – Double Sided Color with highlights and series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Complete Listing of all Varieties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EA6CDA-4B64-9E24-993F-C9B501126766}"/>
              </a:ext>
            </a:extLst>
          </p:cNvPr>
          <p:cNvSpPr txBox="1"/>
          <p:nvPr/>
        </p:nvSpPr>
        <p:spPr>
          <a:xfrm>
            <a:off x="87775" y="2438400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hlinkClick r:id="rId2"/>
              </a:rPr>
              <a:t>Wholesale Rooted Liners – </a:t>
            </a:r>
            <a:r>
              <a:rPr lang="en-US" sz="3600" dirty="0" err="1">
                <a:hlinkClick r:id="rId2"/>
              </a:rPr>
              <a:t>Zittels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34BBB-D6EC-C347-3567-2B742FA28C0A}"/>
              </a:ext>
            </a:extLst>
          </p:cNvPr>
          <p:cNvSpPr txBox="1"/>
          <p:nvPr/>
        </p:nvSpPr>
        <p:spPr>
          <a:xfrm>
            <a:off x="87775" y="1555819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https://zittels.com/wholesale-rooted-liners/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3CBA0B-19CE-7E5E-7195-97F8906FA3A6}"/>
              </a:ext>
            </a:extLst>
          </p:cNvPr>
          <p:cNvSpPr txBox="1">
            <a:spLocks/>
          </p:cNvSpPr>
          <p:nvPr/>
        </p:nvSpPr>
        <p:spPr>
          <a:xfrm>
            <a:off x="76200" y="228600"/>
            <a:ext cx="8915400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/>
            <a:r>
              <a:rPr lang="en-US" b="1" dirty="0"/>
              <a:t>Marketing Tools for Sales Reps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6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31EDF-4F8B-834E-D8EB-77F9CEC75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181600"/>
            <a:ext cx="8839200" cy="1054162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Dan Tomaka, Terry Zittel, Carol Demier, Sandra Wiltshire, 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(Erin Rudoff - Not Pictured)</a:t>
            </a:r>
          </a:p>
        </p:txBody>
      </p:sp>
      <p:pic>
        <p:nvPicPr>
          <p:cNvPr id="10" name="Picture Placeholder 9" descr="A group of people standing in a greenhouse&#10;&#10;AI-generated content may be incorrect.">
            <a:extLst>
              <a:ext uri="{FF2B5EF4-FFF2-40B4-BE49-F238E27FC236}">
                <a16:creationId xmlns:a16="http://schemas.microsoft.com/office/drawing/2014/main" id="{8443FC54-FB22-E8BC-40D5-A144B20AFA7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9" b="12989"/>
          <a:stretch>
            <a:fillRect/>
          </a:stretch>
        </p:blipFill>
        <p:spPr>
          <a:xfrm>
            <a:off x="1562824" y="990600"/>
            <a:ext cx="6018352" cy="2980852"/>
          </a:xfrm>
        </p:spPr>
      </p:pic>
    </p:spTree>
    <p:extLst>
      <p:ext uri="{BB962C8B-B14F-4D97-AF65-F5344CB8AC3E}">
        <p14:creationId xmlns:p14="http://schemas.microsoft.com/office/powerpoint/2010/main" val="14961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>
            <a:extLst>
              <a:ext uri="{FF2B5EF4-FFF2-40B4-BE49-F238E27FC236}">
                <a16:creationId xmlns:a16="http://schemas.microsoft.com/office/drawing/2014/main" id="{97944E52-3F53-C723-8703-1B1980DF462E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762000" y="838200"/>
            <a:ext cx="7315200" cy="5486400"/>
          </a:xfrm>
        </p:spPr>
        <p:txBody>
          <a:bodyPr>
            <a:normAutofit fontScale="92500"/>
          </a:bodyPr>
          <a:lstStyle/>
          <a:p>
            <a:pPr marL="68580" indent="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Amos Zittel &amp; Sons, Inc.</a:t>
            </a:r>
            <a:r>
              <a:rPr lang="en-US" altLang="en-US" sz="3200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marL="68580" indent="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Started Growing Geraniums in 1964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Family owned and operated 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Wide Selection of Products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Quality and Customer Service is our priority, paying close attention to detail and going the extra mile for our Customers and Sales Reps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Grower Truck available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99.8% order fill in 2026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Mix and match 18 different varieties in one box</a:t>
            </a:r>
          </a:p>
          <a:p>
            <a:pPr marL="82296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	   With minimums as low as 26 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Over 20 years of experience using biologicals</a:t>
            </a:r>
          </a:p>
          <a:p>
            <a:pPr marL="777240" lvl="1" indent="-457200" eaLnBrk="1" fontAlgn="auto" hangingPunct="1">
              <a:spcBef>
                <a:spcPts val="37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Terry\AppData\Local\Microsoft\Windows\Temporary Internet Files\Content.Word\_DSC0088.jpg">
            <a:extLst>
              <a:ext uri="{FF2B5EF4-FFF2-40B4-BE49-F238E27FC236}">
                <a16:creationId xmlns:a16="http://schemas.microsoft.com/office/drawing/2014/main" id="{CCB5B288-FCA3-434F-E005-F66289B84DD6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0511" y="0"/>
            <a:ext cx="9296400" cy="6934200"/>
          </a:xfrm>
          <a:effectLst>
            <a:softEdge rad="112500"/>
          </a:effectLst>
        </p:spPr>
      </p:pic>
      <p:sp>
        <p:nvSpPr>
          <p:cNvPr id="14339" name="Title 1">
            <a:extLst>
              <a:ext uri="{FF2B5EF4-FFF2-40B4-BE49-F238E27FC236}">
                <a16:creationId xmlns:a16="http://schemas.microsoft.com/office/drawing/2014/main" id="{D515A09F-9EED-92AE-F38A-31633FFB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286500"/>
            <a:ext cx="8610600" cy="1143000"/>
          </a:xfrm>
        </p:spPr>
        <p:txBody>
          <a:bodyPr/>
          <a:lstStyle/>
          <a:p>
            <a:pPr algn="ctr" eaLnBrk="1" hangingPunct="1"/>
            <a:br>
              <a:rPr lang="en-US" altLang="en-US" b="1" dirty="0"/>
            </a:br>
            <a:br>
              <a:rPr lang="en-US" altLang="en-US" b="1" dirty="0"/>
            </a:br>
            <a:r>
              <a:rPr lang="en-US" altLang="en-US" b="1" dirty="0" err="1">
                <a:latin typeface="Arial Black" panose="020B0A04020102020204" pitchFamily="34" charset="0"/>
              </a:rPr>
              <a:t>Snowvember</a:t>
            </a:r>
            <a:r>
              <a:rPr lang="en-US" altLang="en-US" b="1" dirty="0">
                <a:latin typeface="Arial Black" panose="020B0A04020102020204" pitchFamily="34" charset="0"/>
              </a:rPr>
              <a:t> 2014 destroyed our Greenhouses and We lost another ½ acre in Nov 2022</a:t>
            </a:r>
            <a:br>
              <a:rPr lang="en-US" altLang="en-US" b="1" dirty="0">
                <a:latin typeface="Arial Black" panose="020B0A04020102020204" pitchFamily="34" charset="0"/>
              </a:rPr>
            </a:br>
            <a:endParaRPr lang="en-US" altLang="en-US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51A8A546-77E8-8F6A-A068-4AEB7A9FD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1507" name="Picture 2" descr="A large building surrounded by trees&#10;&#10;Description automatically generated">
            <a:extLst>
              <a:ext uri="{FF2B5EF4-FFF2-40B4-BE49-F238E27FC236}">
                <a16:creationId xmlns:a16="http://schemas.microsoft.com/office/drawing/2014/main" id="{0A7790AC-B906-5725-B8CF-E7C350B7C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11111" r="14166" b="7777"/>
          <a:stretch>
            <a:fillRect/>
          </a:stretch>
        </p:blipFill>
        <p:spPr bwMode="auto">
          <a:xfrm>
            <a:off x="-305247" y="-109538"/>
            <a:ext cx="9417050" cy="707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Content Placeholder 3">
            <a:extLst>
              <a:ext uri="{FF2B5EF4-FFF2-40B4-BE49-F238E27FC236}">
                <a16:creationId xmlns:a16="http://schemas.microsoft.com/office/drawing/2014/main" id="{9FF8F390-9420-4DD0-D5C7-3EB1ACE5F9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0" y="7239000"/>
            <a:ext cx="2743200" cy="1752600"/>
          </a:xfrm>
        </p:spPr>
        <p:txBody>
          <a:bodyPr/>
          <a:lstStyle/>
          <a:p>
            <a:endParaRPr lang="en-US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C9607F-1C45-D86C-FB8A-D5CA620EC12D}"/>
              </a:ext>
            </a:extLst>
          </p:cNvPr>
          <p:cNvSpPr txBox="1"/>
          <p:nvPr/>
        </p:nvSpPr>
        <p:spPr>
          <a:xfrm>
            <a:off x="1981200" y="5334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Rebuilt ½ acre at this location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Content Placeholder 3">
            <a:extLst>
              <a:ext uri="{FF2B5EF4-FFF2-40B4-BE49-F238E27FC236}">
                <a16:creationId xmlns:a16="http://schemas.microsoft.com/office/drawing/2014/main" id="{DCF2ABF4-7097-CC4A-0ACB-56EA01BC471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1" r="-1783" b="37955"/>
          <a:stretch>
            <a:fillRect/>
          </a:stretch>
        </p:blipFill>
        <p:spPr>
          <a:xfrm>
            <a:off x="81196" y="1981200"/>
            <a:ext cx="4567004" cy="3581400"/>
          </a:xfrm>
          <a:effectLst>
            <a:softEdge rad="112500"/>
          </a:effectLst>
        </p:spPr>
      </p:pic>
      <p:sp>
        <p:nvSpPr>
          <p:cNvPr id="23555" name="Title 1">
            <a:extLst>
              <a:ext uri="{FF2B5EF4-FFF2-40B4-BE49-F238E27FC236}">
                <a16:creationId xmlns:a16="http://schemas.microsoft.com/office/drawing/2014/main" id="{97C75F3F-C637-8DE4-5F74-236AFDD7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74638"/>
            <a:ext cx="8534400" cy="1249362"/>
          </a:xfrm>
        </p:spPr>
        <p:txBody>
          <a:bodyPr/>
          <a:lstStyle/>
          <a:p>
            <a:r>
              <a:rPr lang="en-US" altLang="en-US" sz="2000" b="1" dirty="0">
                <a:solidFill>
                  <a:srgbClr val="3E3D2D"/>
                </a:solidFill>
                <a:latin typeface="Arial Black" panose="020B0A04020102020204" pitchFamily="34" charset="0"/>
              </a:rPr>
              <a:t>Incorporated State of the Art Technology including lights, Watering Booms and </a:t>
            </a:r>
            <a:r>
              <a:rPr lang="en-US" altLang="en-US" sz="2000" b="1" dirty="0" err="1">
                <a:solidFill>
                  <a:srgbClr val="3E3D2D"/>
                </a:solidFill>
                <a:latin typeface="Arial Black" panose="020B0A04020102020204" pitchFamily="34" charset="0"/>
              </a:rPr>
              <a:t>Damatex</a:t>
            </a:r>
            <a:r>
              <a:rPr lang="en-US" altLang="en-US" sz="2000" b="1" dirty="0">
                <a:solidFill>
                  <a:srgbClr val="3E3D2D"/>
                </a:solidFill>
                <a:latin typeface="Arial Black" panose="020B0A04020102020204" pitchFamily="34" charset="0"/>
              </a:rPr>
              <a:t> Environmental Computer System affording better efficiencies and quality</a:t>
            </a:r>
            <a:endParaRPr lang="en-US" alt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ADB5EEB-5AEB-39FB-2CD9-6180DEA47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670" y="1714500"/>
            <a:ext cx="41851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A95886-6FF7-8163-DFBB-1D0C03771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22" y="2057401"/>
            <a:ext cx="4497387" cy="337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1232FF21-819F-7A23-285F-71456AE71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4579" name="Content Placeholder 5">
            <a:extLst>
              <a:ext uri="{FF2B5EF4-FFF2-40B4-BE49-F238E27FC236}">
                <a16:creationId xmlns:a16="http://schemas.microsoft.com/office/drawing/2014/main" id="{C236F802-BEA1-E00D-FAAD-348F9B983350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52400"/>
            <a:ext cx="8839200" cy="66294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27D244B3-CEC4-68F8-8083-7B2F5218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74638"/>
            <a:ext cx="8686800" cy="1143000"/>
          </a:xfrm>
        </p:spPr>
        <p:txBody>
          <a:bodyPr/>
          <a:lstStyle/>
          <a:p>
            <a:pPr algn="ctr"/>
            <a:r>
              <a:rPr lang="en-US" altLang="en-US"/>
              <a:t>Invested in Picas –B2B and will provide Real Time Inventory availability</a:t>
            </a:r>
          </a:p>
        </p:txBody>
      </p:sp>
      <p:pic>
        <p:nvPicPr>
          <p:cNvPr id="25603" name="Picture 4">
            <a:extLst>
              <a:ext uri="{FF2B5EF4-FFF2-40B4-BE49-F238E27FC236}">
                <a16:creationId xmlns:a16="http://schemas.microsoft.com/office/drawing/2014/main" id="{9FD3E0CD-51D9-4CE3-2608-282862470BC2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0125" y="1447800"/>
            <a:ext cx="7113588" cy="5334000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10174</TotalTime>
  <Words>864</Words>
  <Application>Microsoft Office PowerPoint</Application>
  <PresentationFormat>On-screen Show (4:3)</PresentationFormat>
  <Paragraphs>226</Paragraphs>
  <Slides>28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Calibri</vt:lpstr>
      <vt:lpstr>Franklin Gothic Book</vt:lpstr>
      <vt:lpstr>Perpetua</vt:lpstr>
      <vt:lpstr>Times New Roman</vt:lpstr>
      <vt:lpstr>Wingdings 2</vt:lpstr>
      <vt:lpstr>Equity</vt:lpstr>
      <vt:lpstr>PowerPoint Presentation</vt:lpstr>
      <vt:lpstr>PowerPoint Presentation</vt:lpstr>
      <vt:lpstr>Dan Tomaka, Terry Zittel, Carol Demier, Sandra Wiltshire,  (Erin Rudoff - Not Pictured)</vt:lpstr>
      <vt:lpstr>PowerPoint Presentation</vt:lpstr>
      <vt:lpstr>  Snowvember 2014 destroyed our Greenhouses and We lost another ½ acre in Nov 2022 </vt:lpstr>
      <vt:lpstr>PowerPoint Presentation</vt:lpstr>
      <vt:lpstr>Incorporated State of the Art Technology including lights, Watering Booms and Damatex Environmental Computer System affording better efficiencies and quality</vt:lpstr>
      <vt:lpstr>PowerPoint Presentation</vt:lpstr>
      <vt:lpstr>Invested in Picas –B2B and will provide Real Time Inventory availability</vt:lpstr>
      <vt:lpstr>PowerPoint Presentation</vt:lpstr>
      <vt:lpstr>PowerPoint Presentation</vt:lpstr>
      <vt:lpstr>PowerPoint Presentation</vt:lpstr>
      <vt:lpstr>Huge Selection of Products One Stop Shop!</vt:lpstr>
      <vt:lpstr>Geraniums 17 Strip  </vt:lpstr>
      <vt:lpstr>Geraniums 26 Strip</vt:lpstr>
      <vt:lpstr>Regal Geraniums Martha Washington</vt:lpstr>
      <vt:lpstr>Spring Garden Plants </vt:lpstr>
      <vt:lpstr>Fuchsia</vt:lpstr>
      <vt:lpstr>Finished Fuchsia Baskets</vt:lpstr>
      <vt:lpstr>Begonias </vt:lpstr>
      <vt:lpstr>PowerPoint Presentation</vt:lpstr>
      <vt:lpstr>PowerPoint Presentation</vt:lpstr>
      <vt:lpstr>Shipping</vt:lpstr>
      <vt:lpstr>PowerPoint Presentation</vt:lpstr>
      <vt:lpstr> Mix &amp; Match with 26 &amp; 17’s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Amos Zittel &amp; Sons, Inc.     Century Farm</dc:title>
  <dc:creator>Terry Zittel</dc:creator>
  <cp:lastModifiedBy>dan@zittels.com</cp:lastModifiedBy>
  <cp:revision>154</cp:revision>
  <cp:lastPrinted>1601-01-01T00:00:00Z</cp:lastPrinted>
  <dcterms:created xsi:type="dcterms:W3CDTF">2001-07-12T01:58:28Z</dcterms:created>
  <dcterms:modified xsi:type="dcterms:W3CDTF">2026-08-20T18:17:44Z</dcterms:modified>
</cp:coreProperties>
</file>